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64" r:id="rId4"/>
    <p:sldId id="265" r:id="rId5"/>
    <p:sldId id="266" r:id="rId6"/>
    <p:sldId id="269" r:id="rId7"/>
    <p:sldId id="270" r:id="rId8"/>
    <p:sldId id="272" r:id="rId9"/>
    <p:sldId id="273" r:id="rId10"/>
    <p:sldId id="274" r:id="rId11"/>
    <p:sldId id="275" r:id="rId12"/>
    <p:sldId id="277" r:id="rId13"/>
    <p:sldId id="278" r:id="rId14"/>
    <p:sldId id="285" r:id="rId15"/>
    <p:sldId id="279" r:id="rId16"/>
    <p:sldId id="280" r:id="rId17"/>
    <p:sldId id="286" r:id="rId18"/>
    <p:sldId id="281" r:id="rId19"/>
    <p:sldId id="282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833"/>
  </p:normalViewPr>
  <p:slideViewPr>
    <p:cSldViewPr snapToGrid="0" snapToObjects="1">
      <p:cViewPr varScale="1">
        <p:scale>
          <a:sx n="76" d="100"/>
          <a:sy n="76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08980-4FEF-D841-939B-A0DC6A5E1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21691"/>
            <a:ext cx="7766936" cy="1646302"/>
          </a:xfrm>
        </p:spPr>
        <p:txBody>
          <a:bodyPr/>
          <a:lstStyle/>
          <a:p>
            <a:r>
              <a:rPr kumimoji="1" lang="en-GB" altLang="zh-CN" sz="8000" b="1" dirty="0">
                <a:latin typeface="Calibri" panose="020F0502020204030204" pitchFamily="34" charset="0"/>
                <a:cs typeface="Calibri" panose="020F0502020204030204" pitchFamily="34" charset="0"/>
              </a:rPr>
              <a:t>Internship</a:t>
            </a:r>
            <a:r>
              <a:rPr kumimoji="1" lang="fr-FR" altLang="zh-CN" sz="8000" b="1" dirty="0">
                <a:latin typeface="Calibri" panose="020F0502020204030204" pitchFamily="34" charset="0"/>
                <a:cs typeface="Calibri" panose="020F0502020204030204" pitchFamily="34" charset="0"/>
              </a:rPr>
              <a:t> At IBM</a:t>
            </a:r>
            <a:endParaRPr kumimoji="1" lang="zh-CN" altLang="en-US" sz="8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35D633-1D76-1D4C-A22C-E44B94EE6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3038" y="4115854"/>
            <a:ext cx="9449963" cy="2298197"/>
          </a:xfrm>
        </p:spPr>
        <p:txBody>
          <a:bodyPr>
            <a:normAutofit fontScale="92500" lnSpcReduction="10000"/>
          </a:bodyPr>
          <a:lstStyle/>
          <a:p>
            <a:r>
              <a:rPr kumimoji="1" lang="fr-FR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By: </a:t>
            </a:r>
            <a:r>
              <a:rPr kumimoji="1" lang="fr-FR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Jiarong</a:t>
            </a:r>
            <a:r>
              <a:rPr kumimoji="1" lang="fr-FR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LING</a:t>
            </a:r>
          </a:p>
          <a:p>
            <a:r>
              <a:rPr kumimoji="1" lang="fr-FR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Mentor: Hui </a:t>
            </a:r>
            <a:r>
              <a:rPr kumimoji="1" lang="fr-FR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Sajus</a:t>
            </a:r>
            <a:endParaRPr kumimoji="1" lang="fr-FR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fr-FR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Manager: Nicolas </a:t>
            </a:r>
            <a:r>
              <a:rPr kumimoji="1" lang="fr-FR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mériau</a:t>
            </a:r>
            <a:endParaRPr kumimoji="1" lang="fr-FR" altLang="zh-CN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fr-FR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72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C691B4-F145-4F42-83A4-5FAD59D1E572}"/>
              </a:ext>
            </a:extLst>
          </p:cNvPr>
          <p:cNvSpPr/>
          <p:nvPr/>
        </p:nvSpPr>
        <p:spPr>
          <a:xfrm>
            <a:off x="1628772" y="1167009"/>
            <a:ext cx="9187617" cy="27793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943076" y="1190192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012643" y="1356835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8F7E2C-1EA7-0F44-981A-79EF312EDC47}"/>
              </a:ext>
            </a:extLst>
          </p:cNvPr>
          <p:cNvSpPr/>
          <p:nvPr/>
        </p:nvSpPr>
        <p:spPr>
          <a:xfrm>
            <a:off x="1628772" y="4047724"/>
            <a:ext cx="9187617" cy="2304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三角形 22">
            <a:extLst>
              <a:ext uri="{FF2B5EF4-FFF2-40B4-BE49-F238E27FC236}">
                <a16:creationId xmlns:a16="http://schemas.microsoft.com/office/drawing/2014/main" id="{FA6AD459-D81D-8446-9D29-1B181C41A089}"/>
              </a:ext>
            </a:extLst>
          </p:cNvPr>
          <p:cNvSpPr/>
          <p:nvPr/>
        </p:nvSpPr>
        <p:spPr>
          <a:xfrm rot="5400000">
            <a:off x="943076" y="3921303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A77DE041-AFFD-2D4A-A404-D5D3E97EC5E8}"/>
              </a:ext>
            </a:extLst>
          </p:cNvPr>
          <p:cNvSpPr/>
          <p:nvPr/>
        </p:nvSpPr>
        <p:spPr>
          <a:xfrm rot="5400000">
            <a:off x="1012643" y="4087946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EDF0F5-67FE-624E-8E18-67BCE135BAB9}"/>
              </a:ext>
            </a:extLst>
          </p:cNvPr>
          <p:cNvSpPr txBox="1">
            <a:spLocks/>
          </p:cNvSpPr>
          <p:nvPr/>
        </p:nvSpPr>
        <p:spPr>
          <a:xfrm>
            <a:off x="1028543" y="353402"/>
            <a:ext cx="3976594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First Content :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E3E977-CA77-C247-A773-9F9994EBEE48}"/>
              </a:ext>
            </a:extLst>
          </p:cNvPr>
          <p:cNvSpPr txBox="1"/>
          <p:nvPr/>
        </p:nvSpPr>
        <p:spPr>
          <a:xfrm>
            <a:off x="1909744" y="1222909"/>
            <a:ext cx="84253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From March to April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Become familiar with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product ODM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development method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structure of ODM 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Implement automated tests with selenium.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51A3E1-9C65-374C-B906-1778CF39625E}"/>
              </a:ext>
            </a:extLst>
          </p:cNvPr>
          <p:cNvSpPr txBox="1"/>
          <p:nvPr/>
        </p:nvSpPr>
        <p:spPr>
          <a:xfrm>
            <a:off x="1909744" y="4002258"/>
            <a:ext cx="90099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 : 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Finish building a foundation for my futures projects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Get to learn some communication skills though the weekly meeting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Succeed implementing several series of testing automation with Selenium.</a:t>
            </a:r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A5A1A7-6B84-9046-A532-598B62D8C0C7}"/>
              </a:ext>
            </a:extLst>
          </p:cNvPr>
          <p:cNvSpPr txBox="1"/>
          <p:nvPr/>
        </p:nvSpPr>
        <p:spPr>
          <a:xfrm>
            <a:off x="3874168" y="593548"/>
            <a:ext cx="6942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familiar with everything + write automated tests</a:t>
            </a:r>
          </a:p>
        </p:txBody>
      </p:sp>
    </p:spTree>
    <p:extLst>
      <p:ext uri="{BB962C8B-B14F-4D97-AF65-F5344CB8AC3E}">
        <p14:creationId xmlns:p14="http://schemas.microsoft.com/office/powerpoint/2010/main" val="188227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C691B4-F145-4F42-83A4-5FAD59D1E572}"/>
              </a:ext>
            </a:extLst>
          </p:cNvPr>
          <p:cNvSpPr/>
          <p:nvPr/>
        </p:nvSpPr>
        <p:spPr>
          <a:xfrm>
            <a:off x="1220641" y="1841840"/>
            <a:ext cx="10149202" cy="32042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80565" y="1152934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50132" y="1319577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EDF0F5-67FE-624E-8E18-67BCE135BAB9}"/>
              </a:ext>
            </a:extLst>
          </p:cNvPr>
          <p:cNvSpPr txBox="1">
            <a:spLocks/>
          </p:cNvSpPr>
          <p:nvPr/>
        </p:nvSpPr>
        <p:spPr>
          <a:xfrm>
            <a:off x="1028543" y="353402"/>
            <a:ext cx="3976594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Second Content :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E3E977-CA77-C247-A773-9F9994EBEE48}"/>
              </a:ext>
            </a:extLst>
          </p:cNvPr>
          <p:cNvSpPr txBox="1"/>
          <p:nvPr/>
        </p:nvSpPr>
        <p:spPr>
          <a:xfrm>
            <a:off x="1909744" y="1222909"/>
            <a:ext cx="842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Two Solutions :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A5A1A7-6B84-9046-A532-598B62D8C0C7}"/>
              </a:ext>
            </a:extLst>
          </p:cNvPr>
          <p:cNvSpPr txBox="1"/>
          <p:nvPr/>
        </p:nvSpPr>
        <p:spPr>
          <a:xfrm>
            <a:off x="4427621" y="579107"/>
            <a:ext cx="6942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problems + complete documentations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4D1549-0E60-364F-BA59-61E9AD43E2B3}"/>
              </a:ext>
            </a:extLst>
          </p:cNvPr>
          <p:cNvSpPr txBox="1"/>
          <p:nvPr/>
        </p:nvSpPr>
        <p:spPr>
          <a:xfrm>
            <a:off x="1628771" y="1755954"/>
            <a:ext cx="9571683" cy="306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u="sn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Idea : fetch a release environment</a:t>
            </a:r>
            <a:endParaRPr lang="en-FR" altLang="zh-CN" sz="2800" u="sng"/>
          </a:p>
          <a:p>
            <a:pPr algn="just">
              <a:lnSpc>
                <a:spcPct val="200000"/>
              </a:lnSpc>
            </a:pPr>
            <a:r>
              <a:rPr lang="en-GB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1°:	Work on the remote machine (remote control or secure shell)</a:t>
            </a:r>
            <a:endParaRPr lang="en-FR" altLang="zh-CN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lang="en-GB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 2°: 	</a:t>
            </a:r>
            <a:r>
              <a:rPr lang="en-US" altLang="zh-CN" sz="2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Simulate the release environment on local machine (Docker or VM)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54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80565" y="1152934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50132" y="1319577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EDF0F5-67FE-624E-8E18-67BCE135BAB9}"/>
              </a:ext>
            </a:extLst>
          </p:cNvPr>
          <p:cNvSpPr txBox="1">
            <a:spLocks/>
          </p:cNvSpPr>
          <p:nvPr/>
        </p:nvSpPr>
        <p:spPr>
          <a:xfrm>
            <a:off x="1028543" y="353402"/>
            <a:ext cx="3976594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Second Content :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E3E977-CA77-C247-A773-9F9994EBEE48}"/>
              </a:ext>
            </a:extLst>
          </p:cNvPr>
          <p:cNvSpPr txBox="1"/>
          <p:nvPr/>
        </p:nvSpPr>
        <p:spPr>
          <a:xfrm>
            <a:off x="2009889" y="1273054"/>
            <a:ext cx="842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1°:	Work on the remote machine 	-&gt; Write shell scripts to configure 				remote machines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A5A1A7-6B84-9046-A532-598B62D8C0C7}"/>
              </a:ext>
            </a:extLst>
          </p:cNvPr>
          <p:cNvSpPr txBox="1"/>
          <p:nvPr/>
        </p:nvSpPr>
        <p:spPr>
          <a:xfrm>
            <a:off x="4427621" y="579107"/>
            <a:ext cx="6942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problems + complete documentations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3E2036-FF75-1040-87EF-E759AD2A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96" y="1987390"/>
            <a:ext cx="8630575" cy="43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9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70231" y="225308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80565" y="1152934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50132" y="1319577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EDF0F5-67FE-624E-8E18-67BCE135BAB9}"/>
              </a:ext>
            </a:extLst>
          </p:cNvPr>
          <p:cNvSpPr txBox="1">
            <a:spLocks/>
          </p:cNvSpPr>
          <p:nvPr/>
        </p:nvSpPr>
        <p:spPr>
          <a:xfrm>
            <a:off x="1028543" y="353402"/>
            <a:ext cx="3976594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Second Content :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E3E977-CA77-C247-A773-9F9994EBEE48}"/>
              </a:ext>
            </a:extLst>
          </p:cNvPr>
          <p:cNvSpPr txBox="1"/>
          <p:nvPr/>
        </p:nvSpPr>
        <p:spPr>
          <a:xfrm>
            <a:off x="2009889" y="1273054"/>
            <a:ext cx="842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1°:	Work on the remote machine 	-&gt; Write shell scripts to configure 				remote machines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A5A1A7-6B84-9046-A532-598B62D8C0C7}"/>
              </a:ext>
            </a:extLst>
          </p:cNvPr>
          <p:cNvSpPr txBox="1"/>
          <p:nvPr/>
        </p:nvSpPr>
        <p:spPr>
          <a:xfrm>
            <a:off x="4427621" y="579107"/>
            <a:ext cx="6942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problems + complete documentations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AA8F37-EE46-D447-88EE-26A7462D8840}"/>
              </a:ext>
            </a:extLst>
          </p:cNvPr>
          <p:cNvSpPr/>
          <p:nvPr/>
        </p:nvSpPr>
        <p:spPr>
          <a:xfrm>
            <a:off x="558544" y="2244000"/>
            <a:ext cx="3908428" cy="3902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06A469-C9F0-7249-AF57-F4302CE3F613}"/>
              </a:ext>
            </a:extLst>
          </p:cNvPr>
          <p:cNvSpPr txBox="1"/>
          <p:nvPr/>
        </p:nvSpPr>
        <p:spPr>
          <a:xfrm>
            <a:off x="589548" y="2262505"/>
            <a:ext cx="4415589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solution contains three files: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config (property file)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Install_eclipse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(shell script)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Scp.sh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(shell script)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1EC1AD0C-0BB9-6642-B5DE-697D0BB2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43" y="4478251"/>
            <a:ext cx="2917402" cy="1415373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206E272A-14F0-1F4C-9FB4-0928BF073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553"/>
          <a:stretch/>
        </p:blipFill>
        <p:spPr>
          <a:xfrm>
            <a:off x="4668779" y="3361125"/>
            <a:ext cx="7085900" cy="18227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74A3BB1-32CE-3643-9CF0-9544768DF67F}"/>
              </a:ext>
            </a:extLst>
          </p:cNvPr>
          <p:cNvSpPr txBox="1"/>
          <p:nvPr/>
        </p:nvSpPr>
        <p:spPr>
          <a:xfrm>
            <a:off x="6983725" y="2854833"/>
            <a:ext cx="3577596" cy="4235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screenshot of this project on GitHub</a:t>
            </a:r>
          </a:p>
        </p:txBody>
      </p:sp>
    </p:spTree>
    <p:extLst>
      <p:ext uri="{BB962C8B-B14F-4D97-AF65-F5344CB8AC3E}">
        <p14:creationId xmlns:p14="http://schemas.microsoft.com/office/powerpoint/2010/main" val="428451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70231" y="225308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80565" y="915871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50132" y="1065578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EDF0F5-67FE-624E-8E18-67BCE135BAB9}"/>
              </a:ext>
            </a:extLst>
          </p:cNvPr>
          <p:cNvSpPr txBox="1">
            <a:spLocks/>
          </p:cNvSpPr>
          <p:nvPr/>
        </p:nvSpPr>
        <p:spPr>
          <a:xfrm>
            <a:off x="1028543" y="353402"/>
            <a:ext cx="3976594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Second Content :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E3E977-CA77-C247-A773-9F9994EBEE48}"/>
              </a:ext>
            </a:extLst>
          </p:cNvPr>
          <p:cNvSpPr txBox="1"/>
          <p:nvPr/>
        </p:nvSpPr>
        <p:spPr>
          <a:xfrm>
            <a:off x="2009889" y="1035991"/>
            <a:ext cx="842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1°:	Work on the remote machine 	-&gt; Write shell scripts to configure 				remote machines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A5A1A7-6B84-9046-A532-598B62D8C0C7}"/>
              </a:ext>
            </a:extLst>
          </p:cNvPr>
          <p:cNvSpPr txBox="1"/>
          <p:nvPr/>
        </p:nvSpPr>
        <p:spPr>
          <a:xfrm>
            <a:off x="4427621" y="579107"/>
            <a:ext cx="6942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problems + complete documentations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AA8F37-EE46-D447-88EE-26A7462D8840}"/>
              </a:ext>
            </a:extLst>
          </p:cNvPr>
          <p:cNvSpPr/>
          <p:nvPr/>
        </p:nvSpPr>
        <p:spPr>
          <a:xfrm>
            <a:off x="1220640" y="1692584"/>
            <a:ext cx="10149202" cy="4657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170375-7548-FF49-985C-5C5E5264E726}"/>
              </a:ext>
            </a:extLst>
          </p:cNvPr>
          <p:cNvSpPr txBox="1"/>
          <p:nvPr/>
        </p:nvSpPr>
        <p:spPr>
          <a:xfrm>
            <a:off x="1220639" y="1794829"/>
            <a:ext cx="1014920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Advantages : We move the debugging process from the local machine to the remote machine. The development environment is exactly the same as the VTT release environment.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78EE6F-7A92-9849-B808-8396FA60D738}"/>
              </a:ext>
            </a:extLst>
          </p:cNvPr>
          <p:cNvSpPr txBox="1"/>
          <p:nvPr/>
        </p:nvSpPr>
        <p:spPr>
          <a:xfrm>
            <a:off x="1220638" y="4021292"/>
            <a:ext cx="1014920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Disadvantages : High bandwidth is required. Remote machines are limited resources. But we wish to continue our work even when we don’t have a remote machine!</a:t>
            </a:r>
            <a:endParaRPr lang="zh-C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0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246998" y="236227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80565" y="1152934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50132" y="1319577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EDF0F5-67FE-624E-8E18-67BCE135BAB9}"/>
              </a:ext>
            </a:extLst>
          </p:cNvPr>
          <p:cNvSpPr txBox="1">
            <a:spLocks/>
          </p:cNvSpPr>
          <p:nvPr/>
        </p:nvSpPr>
        <p:spPr>
          <a:xfrm>
            <a:off x="1028543" y="353402"/>
            <a:ext cx="3976594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Second Content :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E3E977-CA77-C247-A773-9F9994EBEE48}"/>
              </a:ext>
            </a:extLst>
          </p:cNvPr>
          <p:cNvSpPr txBox="1"/>
          <p:nvPr/>
        </p:nvSpPr>
        <p:spPr>
          <a:xfrm>
            <a:off x="2009889" y="1273054"/>
            <a:ext cx="8425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2°:	 Simulate the release environment on local machine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A5A1A7-6B84-9046-A532-598B62D8C0C7}"/>
              </a:ext>
            </a:extLst>
          </p:cNvPr>
          <p:cNvSpPr txBox="1"/>
          <p:nvPr/>
        </p:nvSpPr>
        <p:spPr>
          <a:xfrm>
            <a:off x="4427621" y="579107"/>
            <a:ext cx="6942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problems + complete documentations</a:t>
            </a:r>
          </a:p>
        </p:txBody>
      </p:sp>
      <p:pic>
        <p:nvPicPr>
          <p:cNvPr id="17" name="Picture 4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8E47839-4F0A-F945-B0D3-695EF8F48A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506"/>
            <a:ext cx="6450217" cy="5154103"/>
          </a:xfrm>
          <a:prstGeom prst="rect">
            <a:avLst/>
          </a:prstGeom>
        </p:spPr>
      </p:pic>
      <p:sp>
        <p:nvSpPr>
          <p:cNvPr id="20" name="Google Shape;291;p23">
            <a:extLst>
              <a:ext uri="{FF2B5EF4-FFF2-40B4-BE49-F238E27FC236}">
                <a16:creationId xmlns:a16="http://schemas.microsoft.com/office/drawing/2014/main" id="{A3BCDEB0-78D6-2D4B-830B-BFA2E4153AFE}"/>
              </a:ext>
            </a:extLst>
          </p:cNvPr>
          <p:cNvSpPr txBox="1">
            <a:spLocks/>
          </p:cNvSpPr>
          <p:nvPr/>
        </p:nvSpPr>
        <p:spPr>
          <a:xfrm flipH="1">
            <a:off x="6977323" y="2993325"/>
            <a:ext cx="3558298" cy="692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just">
              <a:lnSpc>
                <a:spcPct val="100000"/>
              </a:lnSpc>
              <a:buFont typeface="Zilla Slab Light"/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Pull the RedHat image from Docker registry </a:t>
            </a:r>
            <a:endParaRPr lang="en-FR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1" name="Google Shape;292;p23">
            <a:extLst>
              <a:ext uri="{FF2B5EF4-FFF2-40B4-BE49-F238E27FC236}">
                <a16:creationId xmlns:a16="http://schemas.microsoft.com/office/drawing/2014/main" id="{175F3642-1762-2B49-BD88-36A535DB608E}"/>
              </a:ext>
            </a:extLst>
          </p:cNvPr>
          <p:cNvSpPr txBox="1">
            <a:spLocks/>
          </p:cNvSpPr>
          <p:nvPr/>
        </p:nvSpPr>
        <p:spPr>
          <a:xfrm flipH="1">
            <a:off x="6994656" y="3571359"/>
            <a:ext cx="3540966" cy="35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just">
              <a:spcAft>
                <a:spcPts val="1600"/>
              </a:spcAft>
              <a:buFont typeface="Zilla Slab Light"/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Install necessary development tools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Google Shape;293;p23">
            <a:extLst>
              <a:ext uri="{FF2B5EF4-FFF2-40B4-BE49-F238E27FC236}">
                <a16:creationId xmlns:a16="http://schemas.microsoft.com/office/drawing/2014/main" id="{FBA2E688-F8AE-9843-BA11-4BEABA42ED2A}"/>
              </a:ext>
            </a:extLst>
          </p:cNvPr>
          <p:cNvSpPr txBox="1">
            <a:spLocks/>
          </p:cNvSpPr>
          <p:nvPr/>
        </p:nvSpPr>
        <p:spPr>
          <a:xfrm flipH="1">
            <a:off x="6984022" y="3945171"/>
            <a:ext cx="3551600" cy="63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just">
              <a:lnSpc>
                <a:spcPct val="100000"/>
              </a:lnSpc>
              <a:buFont typeface="Zilla Slab Light"/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Configure the system environments in Docker</a:t>
            </a:r>
            <a:endParaRPr lang="en-FR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3" name="Google Shape;294;p23">
            <a:extLst>
              <a:ext uri="{FF2B5EF4-FFF2-40B4-BE49-F238E27FC236}">
                <a16:creationId xmlns:a16="http://schemas.microsoft.com/office/drawing/2014/main" id="{74C5DA9C-4018-814B-B48A-948FEE8C860C}"/>
              </a:ext>
            </a:extLst>
          </p:cNvPr>
          <p:cNvSpPr txBox="1">
            <a:spLocks/>
          </p:cNvSpPr>
          <p:nvPr/>
        </p:nvSpPr>
        <p:spPr>
          <a:xfrm flipH="1">
            <a:off x="6984022" y="5059514"/>
            <a:ext cx="3551600" cy="45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just">
              <a:lnSpc>
                <a:spcPct val="100000"/>
              </a:lnSpc>
              <a:buFont typeface="Zilla Slab Light"/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Build the Docker image, share source files with host</a:t>
            </a:r>
            <a:endParaRPr lang="en-FR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4" name="Google Shape;299;p23">
            <a:extLst>
              <a:ext uri="{FF2B5EF4-FFF2-40B4-BE49-F238E27FC236}">
                <a16:creationId xmlns:a16="http://schemas.microsoft.com/office/drawing/2014/main" id="{59206C77-C08C-9E4C-8FD8-F33CB237407A}"/>
              </a:ext>
            </a:extLst>
          </p:cNvPr>
          <p:cNvSpPr txBox="1">
            <a:spLocks/>
          </p:cNvSpPr>
          <p:nvPr/>
        </p:nvSpPr>
        <p:spPr>
          <a:xfrm flipH="1">
            <a:off x="8013467" y="1977488"/>
            <a:ext cx="967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en-GB" sz="1000" b="1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Strategy 2</a:t>
            </a:r>
          </a:p>
        </p:txBody>
      </p:sp>
      <p:sp>
        <p:nvSpPr>
          <p:cNvPr id="30" name="Google Shape;294;p23">
            <a:extLst>
              <a:ext uri="{FF2B5EF4-FFF2-40B4-BE49-F238E27FC236}">
                <a16:creationId xmlns:a16="http://schemas.microsoft.com/office/drawing/2014/main" id="{A9036F4E-9CD9-4A44-9268-CE0DCF1642C7}"/>
              </a:ext>
            </a:extLst>
          </p:cNvPr>
          <p:cNvSpPr txBox="1">
            <a:spLocks/>
          </p:cNvSpPr>
          <p:nvPr/>
        </p:nvSpPr>
        <p:spPr>
          <a:xfrm flipH="1">
            <a:off x="6963218" y="5714503"/>
            <a:ext cx="3572403" cy="61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Execute a Docker container using the Docker image</a:t>
            </a:r>
            <a:endParaRPr lang="en-FR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50000"/>
              </a:lnSpc>
              <a:buFont typeface="Zilla Slab Light"/>
              <a:buNone/>
            </a:pPr>
            <a:endParaRPr lang="en-FR" sz="16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C705765-6C84-DE45-AB2C-521C28DBD628}"/>
              </a:ext>
            </a:extLst>
          </p:cNvPr>
          <p:cNvGrpSpPr/>
          <p:nvPr/>
        </p:nvGrpSpPr>
        <p:grpSpPr>
          <a:xfrm>
            <a:off x="6120289" y="2186680"/>
            <a:ext cx="1622470" cy="4197187"/>
            <a:chOff x="5463297" y="2152814"/>
            <a:chExt cx="1585203" cy="3551429"/>
          </a:xfrm>
        </p:grpSpPr>
        <p:grpSp>
          <p:nvGrpSpPr>
            <p:cNvPr id="25" name="Group 26">
              <a:extLst>
                <a:ext uri="{FF2B5EF4-FFF2-40B4-BE49-F238E27FC236}">
                  <a16:creationId xmlns:a16="http://schemas.microsoft.com/office/drawing/2014/main" id="{53A7F183-ECF6-BA43-8E60-F3BB657EC435}"/>
                </a:ext>
              </a:extLst>
            </p:cNvPr>
            <p:cNvGrpSpPr/>
            <p:nvPr/>
          </p:nvGrpSpPr>
          <p:grpSpPr>
            <a:xfrm>
              <a:off x="5463297" y="2152814"/>
              <a:ext cx="1585203" cy="3551429"/>
              <a:chOff x="3615450" y="893734"/>
              <a:chExt cx="1013138" cy="3551429"/>
            </a:xfrm>
          </p:grpSpPr>
          <p:grpSp>
            <p:nvGrpSpPr>
              <p:cNvPr id="26" name="Google Shape;282;p23">
                <a:extLst>
                  <a:ext uri="{FF2B5EF4-FFF2-40B4-BE49-F238E27FC236}">
                    <a16:creationId xmlns:a16="http://schemas.microsoft.com/office/drawing/2014/main" id="{015AD8AE-CC3C-CC46-BF58-7D8D8DB04D0F}"/>
                  </a:ext>
                </a:extLst>
              </p:cNvPr>
              <p:cNvGrpSpPr/>
              <p:nvPr/>
            </p:nvGrpSpPr>
            <p:grpSpPr>
              <a:xfrm>
                <a:off x="3615450" y="893734"/>
                <a:ext cx="1013138" cy="3551429"/>
                <a:chOff x="2654225" y="1250475"/>
                <a:chExt cx="1013138" cy="3662400"/>
              </a:xfrm>
            </p:grpSpPr>
            <p:cxnSp>
              <p:nvCxnSpPr>
                <p:cNvPr id="28" name="Google Shape;283;p23">
                  <a:extLst>
                    <a:ext uri="{FF2B5EF4-FFF2-40B4-BE49-F238E27FC236}">
                      <a16:creationId xmlns:a16="http://schemas.microsoft.com/office/drawing/2014/main" id="{0501CCA2-C4BB-2945-98A2-74E833FBC01E}"/>
                    </a:ext>
                  </a:extLst>
                </p:cNvPr>
                <p:cNvCxnSpPr/>
                <p:nvPr/>
              </p:nvCxnSpPr>
              <p:spPr>
                <a:xfrm>
                  <a:off x="3085200" y="1722375"/>
                  <a:ext cx="0" cy="3190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F40A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9" name="Google Shape;284;p23">
                  <a:extLst>
                    <a:ext uri="{FF2B5EF4-FFF2-40B4-BE49-F238E27FC236}">
                      <a16:creationId xmlns:a16="http://schemas.microsoft.com/office/drawing/2014/main" id="{0C096EC0-5C21-7641-BD9E-360FD958FEA8}"/>
                    </a:ext>
                  </a:extLst>
                </p:cNvPr>
                <p:cNvSpPr/>
                <p:nvPr/>
              </p:nvSpPr>
              <p:spPr>
                <a:xfrm>
                  <a:off x="2654225" y="1250475"/>
                  <a:ext cx="1013138" cy="471900"/>
                </a:xfrm>
                <a:prstGeom prst="rect">
                  <a:avLst/>
                </a:prstGeom>
                <a:solidFill>
                  <a:srgbClr val="7030A0">
                    <a:alpha val="58850"/>
                  </a:srgbClr>
                </a:solidFill>
                <a:ln w="19050" cap="flat" cmpd="sng">
                  <a:solidFill>
                    <a:schemeClr val="accent3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Docker project</a:t>
                  </a:r>
                  <a:endParaRPr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7" name="Google Shape;308;p23">
                <a:extLst>
                  <a:ext uri="{FF2B5EF4-FFF2-40B4-BE49-F238E27FC236}">
                    <a16:creationId xmlns:a16="http://schemas.microsoft.com/office/drawing/2014/main" id="{6C65CA20-C35C-334A-AD27-707EEE1ED1AB}"/>
                  </a:ext>
                </a:extLst>
              </p:cNvPr>
              <p:cNvSpPr/>
              <p:nvPr/>
            </p:nvSpPr>
            <p:spPr>
              <a:xfrm>
                <a:off x="3977700" y="1657699"/>
                <a:ext cx="136676" cy="237252"/>
              </a:xfrm>
              <a:prstGeom prst="ellipse">
                <a:avLst/>
              </a:prstGeom>
              <a:solidFill>
                <a:srgbClr val="ED7C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Google Shape;308;p23">
              <a:extLst>
                <a:ext uri="{FF2B5EF4-FFF2-40B4-BE49-F238E27FC236}">
                  <a16:creationId xmlns:a16="http://schemas.microsoft.com/office/drawing/2014/main" id="{EE329259-14B9-E74D-B30B-4BEDD815B3B4}"/>
                </a:ext>
              </a:extLst>
            </p:cNvPr>
            <p:cNvSpPr/>
            <p:nvPr/>
          </p:nvSpPr>
          <p:spPr>
            <a:xfrm>
              <a:off x="6035349" y="3432465"/>
              <a:ext cx="213850" cy="237252"/>
            </a:xfrm>
            <a:prstGeom prst="ellipse">
              <a:avLst/>
            </a:prstGeom>
            <a:solidFill>
              <a:srgbClr val="ED7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2" name="Google Shape;308;p23">
              <a:extLst>
                <a:ext uri="{FF2B5EF4-FFF2-40B4-BE49-F238E27FC236}">
                  <a16:creationId xmlns:a16="http://schemas.microsoft.com/office/drawing/2014/main" id="{D29EA82E-B5C9-6344-8992-62DDDE76EA85}"/>
                </a:ext>
              </a:extLst>
            </p:cNvPr>
            <p:cNvSpPr/>
            <p:nvPr/>
          </p:nvSpPr>
          <p:spPr>
            <a:xfrm>
              <a:off x="6030090" y="5337193"/>
              <a:ext cx="213850" cy="237252"/>
            </a:xfrm>
            <a:prstGeom prst="ellipse">
              <a:avLst/>
            </a:prstGeom>
            <a:solidFill>
              <a:srgbClr val="ED7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3" name="Google Shape;308;p23">
              <a:extLst>
                <a:ext uri="{FF2B5EF4-FFF2-40B4-BE49-F238E27FC236}">
                  <a16:creationId xmlns:a16="http://schemas.microsoft.com/office/drawing/2014/main" id="{4758E83B-E0E0-3944-933C-B335DD7ABB53}"/>
                </a:ext>
              </a:extLst>
            </p:cNvPr>
            <p:cNvSpPr/>
            <p:nvPr/>
          </p:nvSpPr>
          <p:spPr>
            <a:xfrm>
              <a:off x="6030090" y="4765255"/>
              <a:ext cx="213850" cy="237252"/>
            </a:xfrm>
            <a:prstGeom prst="ellipse">
              <a:avLst/>
            </a:prstGeom>
            <a:solidFill>
              <a:srgbClr val="ED7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4" name="Google Shape;308;p23">
              <a:extLst>
                <a:ext uri="{FF2B5EF4-FFF2-40B4-BE49-F238E27FC236}">
                  <a16:creationId xmlns:a16="http://schemas.microsoft.com/office/drawing/2014/main" id="{55E57D99-F1CE-8F42-AAE2-71A696C97D33}"/>
                </a:ext>
              </a:extLst>
            </p:cNvPr>
            <p:cNvSpPr/>
            <p:nvPr/>
          </p:nvSpPr>
          <p:spPr>
            <a:xfrm>
              <a:off x="6030090" y="3840579"/>
              <a:ext cx="213850" cy="237252"/>
            </a:xfrm>
            <a:prstGeom prst="ellipse">
              <a:avLst/>
            </a:prstGeom>
            <a:solidFill>
              <a:srgbClr val="ED7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右大括号 34">
            <a:extLst>
              <a:ext uri="{FF2B5EF4-FFF2-40B4-BE49-F238E27FC236}">
                <a16:creationId xmlns:a16="http://schemas.microsoft.com/office/drawing/2014/main" id="{CB63243A-224D-9040-B5CF-BE2D6A66CC0E}"/>
              </a:ext>
            </a:extLst>
          </p:cNvPr>
          <p:cNvSpPr/>
          <p:nvPr/>
        </p:nvSpPr>
        <p:spPr>
          <a:xfrm>
            <a:off x="10385201" y="2993325"/>
            <a:ext cx="426802" cy="1532251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右大括号 35">
            <a:extLst>
              <a:ext uri="{FF2B5EF4-FFF2-40B4-BE49-F238E27FC236}">
                <a16:creationId xmlns:a16="http://schemas.microsoft.com/office/drawing/2014/main" id="{061FA87C-33F4-2C42-99C4-05BD478F3148}"/>
              </a:ext>
            </a:extLst>
          </p:cNvPr>
          <p:cNvSpPr/>
          <p:nvPr/>
        </p:nvSpPr>
        <p:spPr>
          <a:xfrm>
            <a:off x="10463505" y="5173976"/>
            <a:ext cx="322305" cy="1065185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卡片 36">
            <a:extLst>
              <a:ext uri="{FF2B5EF4-FFF2-40B4-BE49-F238E27FC236}">
                <a16:creationId xmlns:a16="http://schemas.microsoft.com/office/drawing/2014/main" id="{7F8DFAE6-FE4D-B641-B65D-B60F9EBD9ED4}"/>
              </a:ext>
            </a:extLst>
          </p:cNvPr>
          <p:cNvSpPr/>
          <p:nvPr/>
        </p:nvSpPr>
        <p:spPr>
          <a:xfrm>
            <a:off x="10879054" y="3165341"/>
            <a:ext cx="1043112" cy="895915"/>
          </a:xfrm>
          <a:prstGeom prst="flowChartPunchedCard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Docker file</a:t>
            </a:r>
            <a:endParaRPr kumimoji="1" lang="zh-CN" altLang="en-US" dirty="0"/>
          </a:p>
        </p:txBody>
      </p:sp>
      <p:sp>
        <p:nvSpPr>
          <p:cNvPr id="38" name="卡片 37">
            <a:extLst>
              <a:ext uri="{FF2B5EF4-FFF2-40B4-BE49-F238E27FC236}">
                <a16:creationId xmlns:a16="http://schemas.microsoft.com/office/drawing/2014/main" id="{77F5D390-8186-AA48-9C55-CC1F3D44C647}"/>
              </a:ext>
            </a:extLst>
          </p:cNvPr>
          <p:cNvSpPr/>
          <p:nvPr/>
        </p:nvSpPr>
        <p:spPr>
          <a:xfrm>
            <a:off x="10879054" y="5219722"/>
            <a:ext cx="1043112" cy="862711"/>
          </a:xfrm>
          <a:prstGeom prst="flowChartPunchedCard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Launch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121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80565" y="1152934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50132" y="1319577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EDF0F5-67FE-624E-8E18-67BCE135BAB9}"/>
              </a:ext>
            </a:extLst>
          </p:cNvPr>
          <p:cNvSpPr txBox="1">
            <a:spLocks/>
          </p:cNvSpPr>
          <p:nvPr/>
        </p:nvSpPr>
        <p:spPr>
          <a:xfrm>
            <a:off x="1028543" y="353402"/>
            <a:ext cx="3976594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Second Content :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E3E977-CA77-C247-A773-9F9994EBEE48}"/>
              </a:ext>
            </a:extLst>
          </p:cNvPr>
          <p:cNvSpPr txBox="1"/>
          <p:nvPr/>
        </p:nvSpPr>
        <p:spPr>
          <a:xfrm>
            <a:off x="2009889" y="1273054"/>
            <a:ext cx="8425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2°:	 Simulate the release environment on local machine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A5A1A7-6B84-9046-A532-598B62D8C0C7}"/>
              </a:ext>
            </a:extLst>
          </p:cNvPr>
          <p:cNvSpPr txBox="1"/>
          <p:nvPr/>
        </p:nvSpPr>
        <p:spPr>
          <a:xfrm>
            <a:off x="4427621" y="579107"/>
            <a:ext cx="6942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problems + complete documentations</a:t>
            </a:r>
          </a:p>
        </p:txBody>
      </p:sp>
      <p:sp>
        <p:nvSpPr>
          <p:cNvPr id="24" name="Google Shape;299;p23">
            <a:extLst>
              <a:ext uri="{FF2B5EF4-FFF2-40B4-BE49-F238E27FC236}">
                <a16:creationId xmlns:a16="http://schemas.microsoft.com/office/drawing/2014/main" id="{59206C77-C08C-9E4C-8FD8-F33CB237407A}"/>
              </a:ext>
            </a:extLst>
          </p:cNvPr>
          <p:cNvSpPr txBox="1">
            <a:spLocks/>
          </p:cNvSpPr>
          <p:nvPr/>
        </p:nvSpPr>
        <p:spPr>
          <a:xfrm flipH="1">
            <a:off x="8013467" y="1977488"/>
            <a:ext cx="967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en-GB" sz="1000" b="1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Strategy 2</a:t>
            </a:r>
          </a:p>
        </p:txBody>
      </p:sp>
      <p:pic>
        <p:nvPicPr>
          <p:cNvPr id="39" name="Picture 1">
            <a:extLst>
              <a:ext uri="{FF2B5EF4-FFF2-40B4-BE49-F238E27FC236}">
                <a16:creationId xmlns:a16="http://schemas.microsoft.com/office/drawing/2014/main" id="{1637993F-839D-1D45-B49D-4AE10CECD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" r="5708" b="43660"/>
          <a:stretch/>
        </p:blipFill>
        <p:spPr>
          <a:xfrm>
            <a:off x="85219" y="2110187"/>
            <a:ext cx="6967092" cy="47034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0" name="Picture 1">
            <a:extLst>
              <a:ext uri="{FF2B5EF4-FFF2-40B4-BE49-F238E27FC236}">
                <a16:creationId xmlns:a16="http://schemas.microsoft.com/office/drawing/2014/main" id="{5AC1B8C7-E01E-2F4E-9735-477735B2A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" t="56435" r="5490"/>
          <a:stretch/>
        </p:blipFill>
        <p:spPr>
          <a:xfrm>
            <a:off x="6610609" y="3371259"/>
            <a:ext cx="5761157" cy="28840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6BFE46-261C-FA41-9D7E-DFDB0314EA58}"/>
              </a:ext>
            </a:extLst>
          </p:cNvPr>
          <p:cNvSpPr/>
          <p:nvPr/>
        </p:nvSpPr>
        <p:spPr>
          <a:xfrm>
            <a:off x="6938416" y="2740235"/>
            <a:ext cx="3496855" cy="4235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The screenshot of this project in GitHub</a:t>
            </a:r>
          </a:p>
        </p:txBody>
      </p:sp>
    </p:spTree>
    <p:extLst>
      <p:ext uri="{BB962C8B-B14F-4D97-AF65-F5344CB8AC3E}">
        <p14:creationId xmlns:p14="http://schemas.microsoft.com/office/powerpoint/2010/main" val="133272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80565" y="1152934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50132" y="1319577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EDF0F5-67FE-624E-8E18-67BCE135BAB9}"/>
              </a:ext>
            </a:extLst>
          </p:cNvPr>
          <p:cNvSpPr txBox="1">
            <a:spLocks/>
          </p:cNvSpPr>
          <p:nvPr/>
        </p:nvSpPr>
        <p:spPr>
          <a:xfrm>
            <a:off x="1028543" y="353402"/>
            <a:ext cx="3976594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Second Content :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E3E977-CA77-C247-A773-9F9994EBEE48}"/>
              </a:ext>
            </a:extLst>
          </p:cNvPr>
          <p:cNvSpPr txBox="1"/>
          <p:nvPr/>
        </p:nvSpPr>
        <p:spPr>
          <a:xfrm>
            <a:off x="2009889" y="1273054"/>
            <a:ext cx="8425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2°:	 Simulate the release environment on local machine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A5A1A7-6B84-9046-A532-598B62D8C0C7}"/>
              </a:ext>
            </a:extLst>
          </p:cNvPr>
          <p:cNvSpPr txBox="1"/>
          <p:nvPr/>
        </p:nvSpPr>
        <p:spPr>
          <a:xfrm>
            <a:off x="4427621" y="579107"/>
            <a:ext cx="6942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problems + complete documentations</a:t>
            </a:r>
          </a:p>
        </p:txBody>
      </p:sp>
      <p:sp>
        <p:nvSpPr>
          <p:cNvPr id="24" name="Google Shape;299;p23">
            <a:extLst>
              <a:ext uri="{FF2B5EF4-FFF2-40B4-BE49-F238E27FC236}">
                <a16:creationId xmlns:a16="http://schemas.microsoft.com/office/drawing/2014/main" id="{59206C77-C08C-9E4C-8FD8-F33CB237407A}"/>
              </a:ext>
            </a:extLst>
          </p:cNvPr>
          <p:cNvSpPr txBox="1">
            <a:spLocks/>
          </p:cNvSpPr>
          <p:nvPr/>
        </p:nvSpPr>
        <p:spPr>
          <a:xfrm flipH="1">
            <a:off x="8013467" y="1977488"/>
            <a:ext cx="967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en-GB" sz="1000" b="1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Strategy 2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779BAA-6B6A-9444-A739-2CDF4444EC06}"/>
              </a:ext>
            </a:extLst>
          </p:cNvPr>
          <p:cNvSpPr/>
          <p:nvPr/>
        </p:nvSpPr>
        <p:spPr>
          <a:xfrm>
            <a:off x="780373" y="1936224"/>
            <a:ext cx="10149202" cy="4657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293C27-92C4-8F40-BA88-ECA6E63638AD}"/>
              </a:ext>
            </a:extLst>
          </p:cNvPr>
          <p:cNvSpPr txBox="1"/>
          <p:nvPr/>
        </p:nvSpPr>
        <p:spPr>
          <a:xfrm>
            <a:off x="780371" y="5583815"/>
            <a:ext cx="101492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Disadvantages : we can’t execute multiple tests in parallel on the same server</a:t>
            </a:r>
            <a:r>
              <a:rPr lang="zh-C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72808B-2170-8D40-9071-4A5A7D8D842C}"/>
              </a:ext>
            </a:extLst>
          </p:cNvPr>
          <p:cNvSpPr txBox="1"/>
          <p:nvPr/>
        </p:nvSpPr>
        <p:spPr>
          <a:xfrm>
            <a:off x="780371" y="3230418"/>
            <a:ext cx="10286108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Advantages 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No longer depend on the remote machine.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Run specific tests 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asily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Convenient modifications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5D39FE-C7F3-1F4C-A1E4-0C3120B889F1}"/>
              </a:ext>
            </a:extLst>
          </p:cNvPr>
          <p:cNvSpPr txBox="1"/>
          <p:nvPr/>
        </p:nvSpPr>
        <p:spPr>
          <a:xfrm>
            <a:off x="780371" y="1978463"/>
            <a:ext cx="1014920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/>
              <a:t> We get A virtual environment on the local machine that is almost the same as the release environment</a:t>
            </a:r>
          </a:p>
          <a:p>
            <a:pPr algn="just">
              <a:lnSpc>
                <a:spcPct val="150000"/>
              </a:lnSpc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392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80565" y="983601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50132" y="1150244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EDF0F5-67FE-624E-8E18-67BCE135BAB9}"/>
              </a:ext>
            </a:extLst>
          </p:cNvPr>
          <p:cNvSpPr txBox="1">
            <a:spLocks/>
          </p:cNvSpPr>
          <p:nvPr/>
        </p:nvSpPr>
        <p:spPr>
          <a:xfrm>
            <a:off x="1028543" y="353402"/>
            <a:ext cx="3976594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Third Content :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E3E977-CA77-C247-A773-9F9994EBEE48}"/>
              </a:ext>
            </a:extLst>
          </p:cNvPr>
          <p:cNvSpPr txBox="1"/>
          <p:nvPr/>
        </p:nvSpPr>
        <p:spPr>
          <a:xfrm>
            <a:off x="2009889" y="1103721"/>
            <a:ext cx="8425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 of the improvements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A5A1A7-6B84-9046-A532-598B62D8C0C7}"/>
              </a:ext>
            </a:extLst>
          </p:cNvPr>
          <p:cNvSpPr txBox="1"/>
          <p:nvPr/>
        </p:nvSpPr>
        <p:spPr>
          <a:xfrm>
            <a:off x="4141871" y="571475"/>
            <a:ext cx="6942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 solutions and documentations</a:t>
            </a:r>
          </a:p>
        </p:txBody>
      </p:sp>
      <p:sp>
        <p:nvSpPr>
          <p:cNvPr id="24" name="Google Shape;299;p23">
            <a:extLst>
              <a:ext uri="{FF2B5EF4-FFF2-40B4-BE49-F238E27FC236}">
                <a16:creationId xmlns:a16="http://schemas.microsoft.com/office/drawing/2014/main" id="{59206C77-C08C-9E4C-8FD8-F33CB237407A}"/>
              </a:ext>
            </a:extLst>
          </p:cNvPr>
          <p:cNvSpPr txBox="1">
            <a:spLocks/>
          </p:cNvSpPr>
          <p:nvPr/>
        </p:nvSpPr>
        <p:spPr>
          <a:xfrm flipH="1">
            <a:off x="8013467" y="1977488"/>
            <a:ext cx="967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indent="0" algn="ctr">
              <a:spcAft>
                <a:spcPts val="1600"/>
              </a:spcAft>
              <a:buFont typeface="Zilla Slab Light"/>
              <a:buNone/>
            </a:pPr>
            <a:r>
              <a:rPr lang="en-GB" sz="1000" b="1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Strategy 2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489AD1C-47DF-9D40-A23F-7CC9B2F3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072" y="1685923"/>
            <a:ext cx="6437252" cy="4986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0C21DDB-80DF-3546-9599-FA4EE64B7AF7}"/>
              </a:ext>
            </a:extLst>
          </p:cNvPr>
          <p:cNvSpPr txBox="1"/>
          <p:nvPr/>
        </p:nvSpPr>
        <p:spPr>
          <a:xfrm>
            <a:off x="244421" y="2140838"/>
            <a:ext cx="500491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F9FFD7-E5B1-9D4B-AC04-93FFE2F9F4DB}"/>
              </a:ext>
            </a:extLst>
          </p:cNvPr>
          <p:cNvSpPr/>
          <p:nvPr/>
        </p:nvSpPr>
        <p:spPr>
          <a:xfrm>
            <a:off x="244421" y="1685923"/>
            <a:ext cx="4941689" cy="49863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2E8256-5998-E642-96D4-6CD094903D5A}"/>
              </a:ext>
            </a:extLst>
          </p:cNvPr>
          <p:cNvSpPr txBox="1"/>
          <p:nvPr/>
        </p:nvSpPr>
        <p:spPr>
          <a:xfrm>
            <a:off x="244421" y="2476230"/>
            <a:ext cx="50083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Advantages :</a:t>
            </a:r>
          </a:p>
          <a:p>
            <a:pPr algn="just">
              <a:lnSpc>
                <a:spcPct val="150000"/>
              </a:lnSpc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Through this project, we can directly build a virtual environment on the local machine that is almost the same as the 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release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environment. It is quite simple to use and we don’t need a remote machine. </a:t>
            </a:r>
          </a:p>
        </p:txBody>
      </p:sp>
    </p:spTree>
    <p:extLst>
      <p:ext uri="{BB962C8B-B14F-4D97-AF65-F5344CB8AC3E}">
        <p14:creationId xmlns:p14="http://schemas.microsoft.com/office/powerpoint/2010/main" val="174724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80565" y="1152934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50132" y="1319577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EDF0F5-67FE-624E-8E18-67BCE135BAB9}"/>
              </a:ext>
            </a:extLst>
          </p:cNvPr>
          <p:cNvSpPr txBox="1">
            <a:spLocks/>
          </p:cNvSpPr>
          <p:nvPr/>
        </p:nvSpPr>
        <p:spPr>
          <a:xfrm>
            <a:off x="998912" y="382202"/>
            <a:ext cx="5223668" cy="7836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Internship Contribution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0C40BD-0F32-7F44-A506-CD15F241CEB0}"/>
              </a:ext>
            </a:extLst>
          </p:cNvPr>
          <p:cNvSpPr/>
          <p:nvPr/>
        </p:nvSpPr>
        <p:spPr>
          <a:xfrm>
            <a:off x="811530" y="1074420"/>
            <a:ext cx="10538460" cy="501777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E3E977-CA77-C247-A773-9F9994EBEE48}"/>
              </a:ext>
            </a:extLst>
          </p:cNvPr>
          <p:cNvSpPr txBox="1"/>
          <p:nvPr/>
        </p:nvSpPr>
        <p:spPr>
          <a:xfrm>
            <a:off x="1608667" y="1625524"/>
            <a:ext cx="927567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About 40 automated tests implemented during the first stage </a:t>
            </a:r>
          </a:p>
          <a:p>
            <a:pPr lvl="0" algn="just">
              <a:lnSpc>
                <a:spcPct val="150000"/>
              </a:lnSpc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Scripts to simplify the process of transferring source files and configuring the remote machine, which Improve the speed of setting up the remote compute from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 min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to less than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min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Scripts to build docker images to simulate the release environment on local machine. No longer need to depend on the remote machine 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: launch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specific testing easily with specific environments.     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91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25307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286E318-6F6B-C644-BFB8-FD770B62CFE1}"/>
              </a:ext>
            </a:extLst>
          </p:cNvPr>
          <p:cNvSpPr txBox="1">
            <a:spLocks/>
          </p:cNvSpPr>
          <p:nvPr/>
        </p:nvSpPr>
        <p:spPr>
          <a:xfrm>
            <a:off x="801883" y="411617"/>
            <a:ext cx="8596668" cy="850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4400" b="1" dirty="0"/>
              <a:t>Overview</a:t>
            </a:r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A3E0EB59-FA9A-7843-AAA1-2554D67399AC}"/>
              </a:ext>
            </a:extLst>
          </p:cNvPr>
          <p:cNvSpPr/>
          <p:nvPr/>
        </p:nvSpPr>
        <p:spPr>
          <a:xfrm rot="5400000">
            <a:off x="2120354" y="1456164"/>
            <a:ext cx="477170" cy="822664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0E23D95F-A813-7C4A-B044-7E206F7E70D8}"/>
              </a:ext>
            </a:extLst>
          </p:cNvPr>
          <p:cNvSpPr/>
          <p:nvPr/>
        </p:nvSpPr>
        <p:spPr>
          <a:xfrm rot="5400000">
            <a:off x="2151055" y="1657666"/>
            <a:ext cx="491808" cy="434289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三角形 13">
            <a:extLst>
              <a:ext uri="{FF2B5EF4-FFF2-40B4-BE49-F238E27FC236}">
                <a16:creationId xmlns:a16="http://schemas.microsoft.com/office/drawing/2014/main" id="{65A09C8D-3440-B641-8964-14B74ACAA7F8}"/>
              </a:ext>
            </a:extLst>
          </p:cNvPr>
          <p:cNvSpPr/>
          <p:nvPr/>
        </p:nvSpPr>
        <p:spPr>
          <a:xfrm rot="5400000">
            <a:off x="2120356" y="2627544"/>
            <a:ext cx="477170" cy="822664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>
            <a:extLst>
              <a:ext uri="{FF2B5EF4-FFF2-40B4-BE49-F238E27FC236}">
                <a16:creationId xmlns:a16="http://schemas.microsoft.com/office/drawing/2014/main" id="{13C659D1-28C6-A048-918E-4249C2942790}"/>
              </a:ext>
            </a:extLst>
          </p:cNvPr>
          <p:cNvSpPr/>
          <p:nvPr/>
        </p:nvSpPr>
        <p:spPr>
          <a:xfrm rot="5400000">
            <a:off x="2151056" y="2829051"/>
            <a:ext cx="491808" cy="434289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三角形 15">
            <a:extLst>
              <a:ext uri="{FF2B5EF4-FFF2-40B4-BE49-F238E27FC236}">
                <a16:creationId xmlns:a16="http://schemas.microsoft.com/office/drawing/2014/main" id="{0FB5031D-6DD9-F740-8773-513475BE6C1A}"/>
              </a:ext>
            </a:extLst>
          </p:cNvPr>
          <p:cNvSpPr/>
          <p:nvPr/>
        </p:nvSpPr>
        <p:spPr>
          <a:xfrm rot="5400000">
            <a:off x="2120352" y="3803765"/>
            <a:ext cx="477170" cy="822664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三角形 16">
            <a:extLst>
              <a:ext uri="{FF2B5EF4-FFF2-40B4-BE49-F238E27FC236}">
                <a16:creationId xmlns:a16="http://schemas.microsoft.com/office/drawing/2014/main" id="{69D75BB9-70A1-5C4A-84A6-DA9240273E66}"/>
              </a:ext>
            </a:extLst>
          </p:cNvPr>
          <p:cNvSpPr/>
          <p:nvPr/>
        </p:nvSpPr>
        <p:spPr>
          <a:xfrm rot="5400000">
            <a:off x="2151053" y="4005267"/>
            <a:ext cx="491808" cy="434289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三角形 17">
            <a:extLst>
              <a:ext uri="{FF2B5EF4-FFF2-40B4-BE49-F238E27FC236}">
                <a16:creationId xmlns:a16="http://schemas.microsoft.com/office/drawing/2014/main" id="{A1378D33-D854-834B-8081-01635BFF7A0F}"/>
              </a:ext>
            </a:extLst>
          </p:cNvPr>
          <p:cNvSpPr/>
          <p:nvPr/>
        </p:nvSpPr>
        <p:spPr>
          <a:xfrm rot="5400000">
            <a:off x="2120354" y="4975145"/>
            <a:ext cx="477170" cy="822664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>
            <a:extLst>
              <a:ext uri="{FF2B5EF4-FFF2-40B4-BE49-F238E27FC236}">
                <a16:creationId xmlns:a16="http://schemas.microsoft.com/office/drawing/2014/main" id="{9C4D9A31-3ACC-EB47-9AC1-E332FFC4C90C}"/>
              </a:ext>
            </a:extLst>
          </p:cNvPr>
          <p:cNvSpPr/>
          <p:nvPr/>
        </p:nvSpPr>
        <p:spPr>
          <a:xfrm rot="5400000">
            <a:off x="2151054" y="5176652"/>
            <a:ext cx="491808" cy="434289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48B6B1-6C91-D94C-96C8-EE6C0977495F}"/>
              </a:ext>
            </a:extLst>
          </p:cNvPr>
          <p:cNvSpPr/>
          <p:nvPr/>
        </p:nvSpPr>
        <p:spPr>
          <a:xfrm>
            <a:off x="3002475" y="1483143"/>
            <a:ext cx="2029658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60E1622-0FB4-344E-A968-18D8C45D3AFF}"/>
              </a:ext>
            </a:extLst>
          </p:cNvPr>
          <p:cNvSpPr/>
          <p:nvPr/>
        </p:nvSpPr>
        <p:spPr>
          <a:xfrm>
            <a:off x="3002475" y="2686095"/>
            <a:ext cx="2841547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Internship context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967A0D-201E-014C-AB85-4DC5D5024D74}"/>
              </a:ext>
            </a:extLst>
          </p:cNvPr>
          <p:cNvSpPr/>
          <p:nvPr/>
        </p:nvSpPr>
        <p:spPr>
          <a:xfrm>
            <a:off x="3002475" y="3898987"/>
            <a:ext cx="2927276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Internship projects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537FCF-565D-D547-A211-6858A1BFDC87}"/>
              </a:ext>
            </a:extLst>
          </p:cNvPr>
          <p:cNvSpPr/>
          <p:nvPr/>
        </p:nvSpPr>
        <p:spPr>
          <a:xfrm>
            <a:off x="3019408" y="5019057"/>
            <a:ext cx="1778051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3184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zh-CN" dirty="0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80565" y="1152934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50132" y="1319577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EDF0F5-67FE-624E-8E18-67BCE135BAB9}"/>
              </a:ext>
            </a:extLst>
          </p:cNvPr>
          <p:cNvSpPr txBox="1">
            <a:spLocks/>
          </p:cNvSpPr>
          <p:nvPr/>
        </p:nvSpPr>
        <p:spPr>
          <a:xfrm>
            <a:off x="998912" y="382202"/>
            <a:ext cx="5223668" cy="7836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D55A37-A029-0749-85FE-7F3E4E24FDDE}"/>
              </a:ext>
            </a:extLst>
          </p:cNvPr>
          <p:cNvSpPr txBox="1"/>
          <p:nvPr/>
        </p:nvSpPr>
        <p:spPr>
          <a:xfrm>
            <a:off x="2036903" y="1336007"/>
            <a:ext cx="7931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Programming in Java, developing testing automation with Selenium and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scripting with shell. D</a:t>
            </a:r>
            <a:r>
              <a:rPr lang="zh-C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eployment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of a web project with several web servers on</a:t>
            </a:r>
            <a:r>
              <a:rPr lang="zh-C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the Linux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server, and the technics of virtualization</a:t>
            </a:r>
            <a:r>
              <a:rPr lang="zh-C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C1EBD9-4949-3F4D-86E5-79FC3522257E}"/>
              </a:ext>
            </a:extLst>
          </p:cNvPr>
          <p:cNvSpPr txBox="1"/>
          <p:nvPr/>
        </p:nvSpPr>
        <p:spPr>
          <a:xfrm>
            <a:off x="1887137" y="3661178"/>
            <a:ext cx="79680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zh-C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oftware development process,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the Agile method which makes flexible responses to change, the real teamwork, communication skills like how to talk concisely and confidently.</a:t>
            </a:r>
            <a:endParaRPr lang="zh-CN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B0F9E61D-23E3-3243-955E-1950838598E8}"/>
              </a:ext>
            </a:extLst>
          </p:cNvPr>
          <p:cNvSpPr/>
          <p:nvPr/>
        </p:nvSpPr>
        <p:spPr>
          <a:xfrm rot="5400000">
            <a:off x="1380565" y="3546054"/>
            <a:ext cx="346647" cy="666497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2" name="三角形 11">
            <a:extLst>
              <a:ext uri="{FF2B5EF4-FFF2-40B4-BE49-F238E27FC236}">
                <a16:creationId xmlns:a16="http://schemas.microsoft.com/office/drawing/2014/main" id="{27638A26-4EE9-DD42-8CB6-60802AEA3CA0}"/>
              </a:ext>
            </a:extLst>
          </p:cNvPr>
          <p:cNvSpPr/>
          <p:nvPr/>
        </p:nvSpPr>
        <p:spPr>
          <a:xfrm rot="5400000">
            <a:off x="1496953" y="3718775"/>
            <a:ext cx="357279" cy="351848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124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08980-4FEF-D841-939B-A0DC6A5E1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0010" y="1766857"/>
            <a:ext cx="9806940" cy="1646302"/>
          </a:xfrm>
        </p:spPr>
        <p:txBody>
          <a:bodyPr/>
          <a:lstStyle/>
          <a:p>
            <a:r>
              <a:rPr kumimoji="1" lang="fr-FR" altLang="zh-CN" sz="8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endParaRPr kumimoji="1" lang="zh-CN" altLang="en-US" sz="8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35D633-1D76-1D4C-A22C-E44B94EE6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7077" y="4293269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kumimoji="1" lang="fr-FR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BY Jiarong LING</a:t>
            </a:r>
          </a:p>
          <a:p>
            <a:r>
              <a:rPr kumimoji="1" lang="fr-FR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18/09/2020 </a:t>
            </a:r>
            <a:endParaRPr kumimoji="1"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0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C33B91-66FA-624A-9DBB-27B263CBF95F}"/>
              </a:ext>
            </a:extLst>
          </p:cNvPr>
          <p:cNvSpPr/>
          <p:nvPr/>
        </p:nvSpPr>
        <p:spPr>
          <a:xfrm>
            <a:off x="2342398" y="1628906"/>
            <a:ext cx="7601612" cy="2088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286E318-6F6B-C644-BFB8-FD770B62CFE1}"/>
              </a:ext>
            </a:extLst>
          </p:cNvPr>
          <p:cNvSpPr txBox="1">
            <a:spLocks/>
          </p:cNvSpPr>
          <p:nvPr/>
        </p:nvSpPr>
        <p:spPr>
          <a:xfrm>
            <a:off x="801883" y="411617"/>
            <a:ext cx="8596668" cy="850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4400" b="1" dirty="0"/>
              <a:t>Organization</a:t>
            </a:r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A3E0EB59-FA9A-7843-AAA1-2554D67399AC}"/>
              </a:ext>
            </a:extLst>
          </p:cNvPr>
          <p:cNvSpPr/>
          <p:nvPr/>
        </p:nvSpPr>
        <p:spPr>
          <a:xfrm rot="5400000">
            <a:off x="2120354" y="1456164"/>
            <a:ext cx="477170" cy="822664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BDA73D-F54F-C941-B89E-CE09F0AEFFF6}"/>
              </a:ext>
            </a:extLst>
          </p:cNvPr>
          <p:cNvSpPr txBox="1"/>
          <p:nvPr/>
        </p:nvSpPr>
        <p:spPr>
          <a:xfrm>
            <a:off x="2770270" y="1687466"/>
            <a:ext cx="7252580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About IBM (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Business Machines Cooperation)</a:t>
            </a:r>
            <a:r>
              <a:rPr lang="zh-C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Founded in 1911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Revenue of 2019 : 77 billion dollars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Advanced technologies :  Watson AI, Cloud Computing, Blockchain etc.</a:t>
            </a:r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0E23D95F-A813-7C4A-B044-7E206F7E70D8}"/>
              </a:ext>
            </a:extLst>
          </p:cNvPr>
          <p:cNvSpPr/>
          <p:nvPr/>
        </p:nvSpPr>
        <p:spPr>
          <a:xfrm rot="5400000">
            <a:off x="2151055" y="1657666"/>
            <a:ext cx="491808" cy="434289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6171F6-833E-5149-8EBA-E32BBAE311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2427" y="2106082"/>
            <a:ext cx="1491244" cy="691064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D80F0A6-CECD-E846-A1BB-CB6FBBD61C8D}"/>
              </a:ext>
            </a:extLst>
          </p:cNvPr>
          <p:cNvSpPr/>
          <p:nvPr/>
        </p:nvSpPr>
        <p:spPr>
          <a:xfrm>
            <a:off x="2342398" y="3959653"/>
            <a:ext cx="7601612" cy="2088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3B7B1B-2FC7-E846-AE4E-C21FBC06BD79}"/>
              </a:ext>
            </a:extLst>
          </p:cNvPr>
          <p:cNvSpPr txBox="1"/>
          <p:nvPr/>
        </p:nvSpPr>
        <p:spPr>
          <a:xfrm>
            <a:off x="2770270" y="4018213"/>
            <a:ext cx="7252580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About IBM France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Established since 1914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Revenue of 2019 : over 2 billion euros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Activities : software consulting, France Lab etc.</a:t>
            </a:r>
          </a:p>
        </p:txBody>
      </p:sp>
      <p:sp>
        <p:nvSpPr>
          <p:cNvPr id="14" name="三角形 13">
            <a:extLst>
              <a:ext uri="{FF2B5EF4-FFF2-40B4-BE49-F238E27FC236}">
                <a16:creationId xmlns:a16="http://schemas.microsoft.com/office/drawing/2014/main" id="{65A09C8D-3440-B641-8964-14B74ACAA7F8}"/>
              </a:ext>
            </a:extLst>
          </p:cNvPr>
          <p:cNvSpPr/>
          <p:nvPr/>
        </p:nvSpPr>
        <p:spPr>
          <a:xfrm rot="5400000">
            <a:off x="2120354" y="3741122"/>
            <a:ext cx="477170" cy="822664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三角形 14">
            <a:extLst>
              <a:ext uri="{FF2B5EF4-FFF2-40B4-BE49-F238E27FC236}">
                <a16:creationId xmlns:a16="http://schemas.microsoft.com/office/drawing/2014/main" id="{13C659D1-28C6-A048-918E-4249C2942790}"/>
              </a:ext>
            </a:extLst>
          </p:cNvPr>
          <p:cNvSpPr/>
          <p:nvPr/>
        </p:nvSpPr>
        <p:spPr>
          <a:xfrm rot="5400000">
            <a:off x="2151054" y="3942629"/>
            <a:ext cx="491808" cy="434289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362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A3B46C-F51C-394F-B24B-CE1D0904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76" y="1354573"/>
            <a:ext cx="9958775" cy="5397755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371988D3-8014-BC47-A4BA-44CB266A134F}"/>
              </a:ext>
            </a:extLst>
          </p:cNvPr>
          <p:cNvSpPr txBox="1">
            <a:spLocks/>
          </p:cNvSpPr>
          <p:nvPr/>
        </p:nvSpPr>
        <p:spPr>
          <a:xfrm>
            <a:off x="977743" y="167757"/>
            <a:ext cx="8596668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4800" b="1" dirty="0"/>
              <a:t>Context</a:t>
            </a:r>
          </a:p>
        </p:txBody>
      </p:sp>
      <p:sp>
        <p:nvSpPr>
          <p:cNvPr id="18" name="三角形 17">
            <a:extLst>
              <a:ext uri="{FF2B5EF4-FFF2-40B4-BE49-F238E27FC236}">
                <a16:creationId xmlns:a16="http://schemas.microsoft.com/office/drawing/2014/main" id="{EA086531-7A75-A243-BE95-2F614B1ACEC2}"/>
              </a:ext>
            </a:extLst>
          </p:cNvPr>
          <p:cNvSpPr/>
          <p:nvPr/>
        </p:nvSpPr>
        <p:spPr>
          <a:xfrm rot="5400000">
            <a:off x="1390188" y="594459"/>
            <a:ext cx="477170" cy="822664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97C260A-B218-CC4E-9611-8A6D8CFC949F}"/>
              </a:ext>
            </a:extLst>
          </p:cNvPr>
          <p:cNvSpPr txBox="1"/>
          <p:nvPr/>
        </p:nvSpPr>
        <p:spPr>
          <a:xfrm>
            <a:off x="2110738" y="614694"/>
            <a:ext cx="723646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About ODM (Operational Decision Manager )</a:t>
            </a:r>
          </a:p>
        </p:txBody>
      </p:sp>
      <p:sp>
        <p:nvSpPr>
          <p:cNvPr id="20" name="三角形 19">
            <a:extLst>
              <a:ext uri="{FF2B5EF4-FFF2-40B4-BE49-F238E27FC236}">
                <a16:creationId xmlns:a16="http://schemas.microsoft.com/office/drawing/2014/main" id="{54CE2122-9239-1045-9C64-6A8E97096543}"/>
              </a:ext>
            </a:extLst>
          </p:cNvPr>
          <p:cNvSpPr/>
          <p:nvPr/>
        </p:nvSpPr>
        <p:spPr>
          <a:xfrm rot="5400000">
            <a:off x="1420889" y="795961"/>
            <a:ext cx="491808" cy="434289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26A1CF-4483-A143-B0B7-F3C984AE4AE8}"/>
              </a:ext>
            </a:extLst>
          </p:cNvPr>
          <p:cNvSpPr txBox="1"/>
          <p:nvPr/>
        </p:nvSpPr>
        <p:spPr>
          <a:xfrm>
            <a:off x="2002412" y="948026"/>
            <a:ext cx="10159858" cy="669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a set of technologies and methods </a:t>
            </a:r>
            <a:r>
              <a:rPr lang="en-US" altLang="zh-CN" dirty="0"/>
              <a:t>for clients</a:t>
            </a:r>
            <a:r>
              <a:rPr lang="zh-CN" altLang="zh-CN" dirty="0"/>
              <a:t> to automate their day-to-day </a:t>
            </a:r>
            <a:r>
              <a:rPr lang="en-US" altLang="zh-CN" dirty="0">
                <a:solidFill>
                  <a:srgbClr val="FF0000"/>
                </a:solidFill>
              </a:rPr>
              <a:t>business</a:t>
            </a:r>
            <a:r>
              <a:rPr lang="zh-CN" altLang="zh-CN" dirty="0">
                <a:solidFill>
                  <a:srgbClr val="FF0000"/>
                </a:solidFill>
              </a:rPr>
              <a:t> decisions</a:t>
            </a:r>
            <a:r>
              <a:rPr lang="zh-CN" altLang="zh-CN" sz="2800" dirty="0">
                <a:solidFill>
                  <a:srgbClr val="FF0000"/>
                </a:solidFill>
              </a:rPr>
              <a:t> </a:t>
            </a:r>
            <a:endParaRPr kumimoji="1" lang="en-US" altLang="zh-CN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9E95DC-36BE-FE4D-9E38-E4DC974C3E96}"/>
              </a:ext>
            </a:extLst>
          </p:cNvPr>
          <p:cNvSpPr txBox="1"/>
          <p:nvPr/>
        </p:nvSpPr>
        <p:spPr>
          <a:xfrm>
            <a:off x="2014042" y="1186551"/>
            <a:ext cx="1006356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 scenario of Application powered by ODM : online loan application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1FC909-9F97-E043-A5AE-91AB469DE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2"/>
          <a:stretch/>
        </p:blipFill>
        <p:spPr>
          <a:xfrm>
            <a:off x="1489231" y="1858402"/>
            <a:ext cx="9499343" cy="4750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121C7920-2EC9-0A4F-9322-3CC9ED72B23D}"/>
              </a:ext>
            </a:extLst>
          </p:cNvPr>
          <p:cNvSpPr txBox="1">
            <a:spLocks/>
          </p:cNvSpPr>
          <p:nvPr/>
        </p:nvSpPr>
        <p:spPr>
          <a:xfrm>
            <a:off x="1028543" y="545912"/>
            <a:ext cx="8596668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4800" b="1" dirty="0"/>
              <a:t>Context</a:t>
            </a:r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05523" y="1237918"/>
            <a:ext cx="477170" cy="822664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336224" y="1439420"/>
            <a:ext cx="491808" cy="434289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pic>
        <p:nvPicPr>
          <p:cNvPr id="12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719C8B-519C-1342-AC6F-6494CDFD03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0730" y="2232649"/>
            <a:ext cx="7789333" cy="4115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75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21C7920-2EC9-0A4F-9322-3CC9ED72B23D}"/>
              </a:ext>
            </a:extLst>
          </p:cNvPr>
          <p:cNvSpPr txBox="1">
            <a:spLocks/>
          </p:cNvSpPr>
          <p:nvPr/>
        </p:nvSpPr>
        <p:spPr>
          <a:xfrm>
            <a:off x="1028543" y="545912"/>
            <a:ext cx="8596668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4800" b="1" dirty="0"/>
              <a:t>Context</a:t>
            </a:r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90188" y="1237918"/>
            <a:ext cx="477170" cy="822664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20889" y="1439420"/>
            <a:ext cx="491808" cy="434289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A7A587-A4C4-2A4E-8A9F-8560A5618814}"/>
              </a:ext>
            </a:extLst>
          </p:cNvPr>
          <p:cNvSpPr txBox="1"/>
          <p:nvPr/>
        </p:nvSpPr>
        <p:spPr>
          <a:xfrm>
            <a:off x="2088984" y="1228745"/>
            <a:ext cx="793557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Components of ODM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07E8BD-6A8C-4044-B8F8-AC158A13DD88}"/>
              </a:ext>
            </a:extLst>
          </p:cNvPr>
          <p:cNvSpPr/>
          <p:nvPr/>
        </p:nvSpPr>
        <p:spPr>
          <a:xfrm>
            <a:off x="1183597" y="2098596"/>
            <a:ext cx="4827735" cy="4511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E7574F-EA99-C047-A41B-DE9C291DF91B}"/>
              </a:ext>
            </a:extLst>
          </p:cNvPr>
          <p:cNvSpPr txBox="1"/>
          <p:nvPr/>
        </p:nvSpPr>
        <p:spPr>
          <a:xfrm>
            <a:off x="1183598" y="2085837"/>
            <a:ext cx="46058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Decision Center 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- business  department to build the business rules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Decision Server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- developers to program to automate the response of decisions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Rule Execution Server 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	- runtime environment for running and monitoring decision services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25C0AB-C80E-4B47-95B8-3D2A1EE61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441" y="2086529"/>
            <a:ext cx="6031612" cy="45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21C7920-2EC9-0A4F-9322-3CC9ED72B23D}"/>
              </a:ext>
            </a:extLst>
          </p:cNvPr>
          <p:cNvSpPr txBox="1">
            <a:spLocks/>
          </p:cNvSpPr>
          <p:nvPr/>
        </p:nvSpPr>
        <p:spPr>
          <a:xfrm>
            <a:off x="1028543" y="545912"/>
            <a:ext cx="8596668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4800" b="1" dirty="0"/>
              <a:t>Context</a:t>
            </a:r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390188" y="1237918"/>
            <a:ext cx="477170" cy="822664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420889" y="1439420"/>
            <a:ext cx="491808" cy="434289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B41109-B946-ED47-B08C-170FC2CDBF4C}"/>
              </a:ext>
            </a:extLst>
          </p:cNvPr>
          <p:cNvSpPr/>
          <p:nvPr/>
        </p:nvSpPr>
        <p:spPr>
          <a:xfrm>
            <a:off x="795867" y="2202020"/>
            <a:ext cx="9709967" cy="4198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9D3981-A87F-1C43-B8B7-A14A2107C807}"/>
              </a:ext>
            </a:extLst>
          </p:cNvPr>
          <p:cNvSpPr txBox="1"/>
          <p:nvPr/>
        </p:nvSpPr>
        <p:spPr>
          <a:xfrm>
            <a:off x="705871" y="2100807"/>
            <a:ext cx="98899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 </a:t>
            </a:r>
          </a:p>
          <a:p>
            <a:pPr lvl="2">
              <a:lnSpc>
                <a:spcPct val="150000"/>
              </a:lnSpc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responsible for Rule Execution Server module of ODM</a:t>
            </a:r>
            <a:endParaRPr kumimoji="1"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DC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	re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sponsible for Decision Center module</a:t>
            </a:r>
            <a:endParaRPr kumimoji="1"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3"/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QA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responsible for the product building and Quality Assurance</a:t>
            </a:r>
          </a:p>
          <a:p>
            <a:endParaRPr 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A7A587-A4C4-2A4E-8A9F-8560A5618814}"/>
              </a:ext>
            </a:extLst>
          </p:cNvPr>
          <p:cNvSpPr txBox="1"/>
          <p:nvPr/>
        </p:nvSpPr>
        <p:spPr>
          <a:xfrm>
            <a:off x="2088984" y="1228745"/>
            <a:ext cx="793557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Sub-teams of ODM</a:t>
            </a:r>
          </a:p>
        </p:txBody>
      </p:sp>
    </p:spTree>
    <p:extLst>
      <p:ext uri="{BB962C8B-B14F-4D97-AF65-F5344CB8AC3E}">
        <p14:creationId xmlns:p14="http://schemas.microsoft.com/office/powerpoint/2010/main" val="273220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25307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21C7920-2EC9-0A4F-9322-3CC9ED72B23D}"/>
              </a:ext>
            </a:extLst>
          </p:cNvPr>
          <p:cNvSpPr txBox="1">
            <a:spLocks/>
          </p:cNvSpPr>
          <p:nvPr/>
        </p:nvSpPr>
        <p:spPr>
          <a:xfrm>
            <a:off x="1028543" y="190318"/>
            <a:ext cx="8596668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4800" b="1" dirty="0"/>
              <a:t>Context</a:t>
            </a:r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9B9DABD3-96FB-FE49-A8E6-E2BDDA3FDD06}"/>
              </a:ext>
            </a:extLst>
          </p:cNvPr>
          <p:cNvSpPr/>
          <p:nvPr/>
        </p:nvSpPr>
        <p:spPr>
          <a:xfrm rot="5400000">
            <a:off x="1034595" y="865390"/>
            <a:ext cx="477170" cy="822664"/>
          </a:xfrm>
          <a:prstGeom prst="triangl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0CA04E72-BC19-BE4C-ACEC-A60548A3B25E}"/>
              </a:ext>
            </a:extLst>
          </p:cNvPr>
          <p:cNvSpPr/>
          <p:nvPr/>
        </p:nvSpPr>
        <p:spPr>
          <a:xfrm rot="5400000">
            <a:off x="1065296" y="1066892"/>
            <a:ext cx="491808" cy="434289"/>
          </a:xfrm>
          <a:prstGeom prst="triangle">
            <a:avLst>
              <a:gd name="adj" fmla="val 50001"/>
            </a:avLst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A7A587-A4C4-2A4E-8A9F-8560A5618814}"/>
              </a:ext>
            </a:extLst>
          </p:cNvPr>
          <p:cNvSpPr txBox="1"/>
          <p:nvPr/>
        </p:nvSpPr>
        <p:spPr>
          <a:xfrm>
            <a:off x="1733391" y="856217"/>
            <a:ext cx="520215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About Versatile Testing Tool (VTT)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C691B4-F145-4F42-83A4-5FAD59D1E572}"/>
              </a:ext>
            </a:extLst>
          </p:cNvPr>
          <p:cNvSpPr/>
          <p:nvPr/>
        </p:nvSpPr>
        <p:spPr>
          <a:xfrm>
            <a:off x="183483" y="2098596"/>
            <a:ext cx="6430331" cy="45869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8A44F5-E1A5-CF43-8117-44252A766F5A}"/>
              </a:ext>
            </a:extLst>
          </p:cNvPr>
          <p:cNvSpPr txBox="1"/>
          <p:nvPr/>
        </p:nvSpPr>
        <p:spPr>
          <a:xfrm>
            <a:off x="350728" y="2167169"/>
            <a:ext cx="5859379" cy="452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VTT is a testing and reporting system that can help developers to 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execute the testing automation</a:t>
            </a:r>
          </a:p>
          <a:p>
            <a:pPr marL="800100" lvl="1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visualize the test results with a web dashboard application.</a:t>
            </a:r>
          </a:p>
          <a:p>
            <a:pPr algn="just">
              <a:lnSpc>
                <a:spcPct val="130000"/>
              </a:lnSpc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The testing automation is executed on the remote machine. </a:t>
            </a:r>
            <a:endParaRPr lang="en-US" sz="2800" dirty="0"/>
          </a:p>
        </p:txBody>
      </p:sp>
      <p:pic>
        <p:nvPicPr>
          <p:cNvPr id="14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11D85B-8611-1E48-91DE-0363C616315E}"/>
              </a:ext>
            </a:extLst>
          </p:cNvPr>
          <p:cNvPicPr/>
          <p:nvPr/>
        </p:nvPicPr>
        <p:blipFill rotWithShape="1">
          <a:blip r:embed="rId2"/>
          <a:srcRect b="28521"/>
          <a:stretch/>
        </p:blipFill>
        <p:spPr>
          <a:xfrm>
            <a:off x="6377351" y="2098597"/>
            <a:ext cx="5659870" cy="44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AE2AB5-822F-124C-BFFC-93DC8C7E336D}"/>
              </a:ext>
            </a:extLst>
          </p:cNvPr>
          <p:cNvSpPr/>
          <p:nvPr/>
        </p:nvSpPr>
        <p:spPr>
          <a:xfrm>
            <a:off x="183483" y="212055"/>
            <a:ext cx="11746580" cy="6460207"/>
          </a:xfrm>
          <a:prstGeom prst="rect">
            <a:avLst/>
          </a:prstGeom>
          <a:solidFill>
            <a:schemeClr val="bg1"/>
          </a:solidFill>
          <a:ln w="63500" cmpd="tri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21C7920-2EC9-0A4F-9322-3CC9ED72B23D}"/>
              </a:ext>
            </a:extLst>
          </p:cNvPr>
          <p:cNvSpPr txBox="1">
            <a:spLocks/>
          </p:cNvSpPr>
          <p:nvPr/>
        </p:nvSpPr>
        <p:spPr>
          <a:xfrm>
            <a:off x="1028543" y="353402"/>
            <a:ext cx="8596668" cy="7122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kumimoji="1" lang="en-US" altLang="zh-CN" sz="4800" b="1" dirty="0"/>
              <a:t>Content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DC691B4-F145-4F42-83A4-5FAD59D1E572}"/>
              </a:ext>
            </a:extLst>
          </p:cNvPr>
          <p:cNvSpPr/>
          <p:nvPr/>
        </p:nvSpPr>
        <p:spPr>
          <a:xfrm>
            <a:off x="250622" y="1565633"/>
            <a:ext cx="4362736" cy="3209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A7A587-A4C4-2A4E-8A9F-8560A5618814}"/>
              </a:ext>
            </a:extLst>
          </p:cNvPr>
          <p:cNvSpPr txBox="1"/>
          <p:nvPr/>
        </p:nvSpPr>
        <p:spPr>
          <a:xfrm>
            <a:off x="215141" y="975612"/>
            <a:ext cx="4398217" cy="3920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How to analyze easily the reason why tests failed</a:t>
            </a:r>
            <a:r>
              <a:rPr lang="en-FR" altLang="zh-CN" sz="2000"/>
              <a:t> </a:t>
            </a:r>
            <a:r>
              <a:rPr lang="en-US" altLang="zh-CN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 remote machine caused by the difference of OS (Linux vs macOS)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How to easily test our code in different environments</a:t>
            </a:r>
            <a:r>
              <a:rPr lang="en-FR" altLang="zh-CN" sz="2000"/>
              <a:t> 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8F7E2C-1EA7-0F44-981A-79EF312EDC47}"/>
              </a:ext>
            </a:extLst>
          </p:cNvPr>
          <p:cNvSpPr/>
          <p:nvPr/>
        </p:nvSpPr>
        <p:spPr>
          <a:xfrm>
            <a:off x="4728411" y="1528838"/>
            <a:ext cx="7086600" cy="47712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BEBDEB-B8B5-CD4F-A56A-15BA44653CE9}"/>
              </a:ext>
            </a:extLst>
          </p:cNvPr>
          <p:cNvSpPr txBox="1"/>
          <p:nvPr/>
        </p:nvSpPr>
        <p:spPr>
          <a:xfrm>
            <a:off x="4872788" y="975612"/>
            <a:ext cx="6942223" cy="5173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Internship content  :</a:t>
            </a: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u="sng" dirty="0">
                <a:latin typeface="Calibri" panose="020F0502020204030204" pitchFamily="34" charset="0"/>
                <a:cs typeface="Calibri" panose="020F0502020204030204" pitchFamily="34" charset="0"/>
              </a:rPr>
              <a:t>First content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CN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Set up the computer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Get familiar with the product, development tools, environments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Implement some unit testing using Selenium</a:t>
            </a:r>
          </a:p>
          <a:p>
            <a:pPr>
              <a:lnSpc>
                <a:spcPct val="150000"/>
              </a:lnSpc>
            </a:pPr>
            <a:r>
              <a:rPr lang="en-US" altLang="zh-CN" u="sng" dirty="0">
                <a:latin typeface="Calibri" panose="020F0502020204030204" pitchFamily="34" charset="0"/>
                <a:cs typeface="Calibri" panose="020F0502020204030204" pitchFamily="34" charset="0"/>
              </a:rPr>
              <a:t>Second content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Solve problems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Simplify the usage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Write documentations</a:t>
            </a:r>
          </a:p>
          <a:p>
            <a:pPr>
              <a:lnSpc>
                <a:spcPct val="150000"/>
              </a:lnSpc>
            </a:pPr>
            <a:r>
              <a:rPr lang="en-US" altLang="zh-CN" u="sng" dirty="0">
                <a:latin typeface="Calibri" panose="020F0502020204030204" pitchFamily="34" charset="0"/>
                <a:cs typeface="Calibri" panose="020F0502020204030204" pitchFamily="34" charset="0"/>
              </a:rPr>
              <a:t>Third content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Improve the solutions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Improve the documentations</a:t>
            </a:r>
          </a:p>
        </p:txBody>
      </p:sp>
    </p:spTree>
    <p:extLst>
      <p:ext uri="{BB962C8B-B14F-4D97-AF65-F5344CB8AC3E}">
        <p14:creationId xmlns:p14="http://schemas.microsoft.com/office/powerpoint/2010/main" val="1439796306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559</TotalTime>
  <Words>981</Words>
  <Application>Microsoft Macintosh PowerPoint</Application>
  <PresentationFormat>宽屏</PresentationFormat>
  <Paragraphs>150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DengXian</vt:lpstr>
      <vt:lpstr>方正姚体</vt:lpstr>
      <vt:lpstr>华文新魏</vt:lpstr>
      <vt:lpstr>Arial</vt:lpstr>
      <vt:lpstr>Calibri</vt:lpstr>
      <vt:lpstr>Josefin Sans</vt:lpstr>
      <vt:lpstr>Times New Roman</vt:lpstr>
      <vt:lpstr>Trebuchet MS</vt:lpstr>
      <vt:lpstr>Wingdings 3</vt:lpstr>
      <vt:lpstr>Zilla Slab Light</vt:lpstr>
      <vt:lpstr>平面</vt:lpstr>
      <vt:lpstr>Internship At IBM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At IBM</dc:title>
  <dc:creator>Microsoft Office 用户</dc:creator>
  <cp:lastModifiedBy>Microsoft Office 用户</cp:lastModifiedBy>
  <cp:revision>130</cp:revision>
  <dcterms:created xsi:type="dcterms:W3CDTF">2020-09-17T13:20:57Z</dcterms:created>
  <dcterms:modified xsi:type="dcterms:W3CDTF">2020-09-17T22:41:44Z</dcterms:modified>
</cp:coreProperties>
</file>